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57" r:id="rId4"/>
    <p:sldId id="258" r:id="rId5"/>
    <p:sldId id="259" r:id="rId6"/>
    <p:sldId id="260" r:id="rId7"/>
    <p:sldId id="261" r:id="rId8"/>
    <p:sldId id="262" r:id="rId9"/>
    <p:sldId id="263" r:id="rId10"/>
    <p:sldId id="264" r:id="rId11"/>
    <p:sldId id="265" r:id="rId12"/>
    <p:sldId id="266" r:id="rId13"/>
    <p:sldId id="267" r:id="rId14"/>
    <p:sldId id="269" r:id="rId15"/>
    <p:sldId id="282" r:id="rId16"/>
    <p:sldId id="268"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 id="284" r:id="rId30"/>
    <p:sldId id="285" r:id="rId31"/>
    <p:sldId id="286" r:id="rId32"/>
    <p:sldId id="287" r:id="rId33"/>
    <p:sldId id="288" r:id="rId3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BCD45697-B4B3-4447-9423-8A27831A10BC}" type="datetimeFigureOut">
              <a:rPr lang="tr-TR" smtClean="0"/>
              <a:t>24.09.2025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2241309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BCD45697-B4B3-4447-9423-8A27831A10BC}" type="datetimeFigureOut">
              <a:rPr lang="tr-TR" smtClean="0"/>
              <a:t>24.09.2025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1982130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BCD45697-B4B3-4447-9423-8A27831A10BC}" type="datetimeFigureOut">
              <a:rPr lang="tr-TR" smtClean="0"/>
              <a:t>24.09.2025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2278218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BCD45697-B4B3-4447-9423-8A27831A10BC}" type="datetimeFigureOut">
              <a:rPr lang="tr-TR" smtClean="0"/>
              <a:t>24.09.2025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2631071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BCD45697-B4B3-4447-9423-8A27831A10BC}" type="datetimeFigureOut">
              <a:rPr lang="tr-TR" smtClean="0"/>
              <a:t>24.09.2025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1324693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BCD45697-B4B3-4447-9423-8A27831A10BC}" type="datetimeFigureOut">
              <a:rPr lang="tr-TR" smtClean="0"/>
              <a:t>24.09.2025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72622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BCD45697-B4B3-4447-9423-8A27831A10BC}" type="datetimeFigureOut">
              <a:rPr lang="tr-TR" smtClean="0"/>
              <a:t>24.09.2025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1648024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BCD45697-B4B3-4447-9423-8A27831A10BC}" type="datetimeFigureOut">
              <a:rPr lang="tr-TR" smtClean="0"/>
              <a:t>24.09.2025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181761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BCD45697-B4B3-4447-9423-8A27831A10BC}" type="datetimeFigureOut">
              <a:rPr lang="tr-TR" smtClean="0"/>
              <a:t>24.09.2025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2834454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BCD45697-B4B3-4447-9423-8A27831A10BC}" type="datetimeFigureOut">
              <a:rPr lang="tr-TR" smtClean="0"/>
              <a:t>24.09.2025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4242268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BCD45697-B4B3-4447-9423-8A27831A10BC}" type="datetimeFigureOut">
              <a:rPr lang="tr-TR" smtClean="0"/>
              <a:t>24.09.2025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2D28BBC-654B-4EB7-94D2-07A0EEFB3547}" type="slidenum">
              <a:rPr lang="tr-TR" smtClean="0"/>
              <a:t>‹#›</a:t>
            </a:fld>
            <a:endParaRPr lang="tr-TR"/>
          </a:p>
        </p:txBody>
      </p:sp>
    </p:spTree>
    <p:extLst>
      <p:ext uri="{BB962C8B-B14F-4D97-AF65-F5344CB8AC3E}">
        <p14:creationId xmlns:p14="http://schemas.microsoft.com/office/powerpoint/2010/main" val="1394295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45697-B4B3-4447-9423-8A27831A10BC}" type="datetimeFigureOut">
              <a:rPr lang="tr-TR" smtClean="0"/>
              <a:t>24.09.2025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28BBC-654B-4EB7-94D2-07A0EEFB3547}" type="slidenum">
              <a:rPr lang="tr-TR" smtClean="0"/>
              <a:t>‹#›</a:t>
            </a:fld>
            <a:endParaRPr lang="tr-TR"/>
          </a:p>
        </p:txBody>
      </p:sp>
    </p:spTree>
    <p:extLst>
      <p:ext uri="{BB962C8B-B14F-4D97-AF65-F5344CB8AC3E}">
        <p14:creationId xmlns:p14="http://schemas.microsoft.com/office/powerpoint/2010/main" val="1616195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Medya Okuryazarlığı</a:t>
            </a:r>
            <a:endParaRPr lang="tr-TR" dirty="0"/>
          </a:p>
        </p:txBody>
      </p:sp>
      <p:sp>
        <p:nvSpPr>
          <p:cNvPr id="3" name="Alt Başlık 2"/>
          <p:cNvSpPr>
            <a:spLocks noGrp="1"/>
          </p:cNvSpPr>
          <p:nvPr>
            <p:ph type="subTitle" idx="1"/>
          </p:nvPr>
        </p:nvSpPr>
        <p:spPr/>
        <p:txBody>
          <a:bodyPr/>
          <a:lstStyle/>
          <a:p>
            <a:r>
              <a:rPr lang="tr-TR" dirty="0" smtClean="0"/>
              <a:t>Ahmet Galip YÜCEL</a:t>
            </a:r>
            <a:endParaRPr lang="tr-TR" dirty="0"/>
          </a:p>
        </p:txBody>
      </p:sp>
    </p:spTree>
    <p:extLst>
      <p:ext uri="{BB962C8B-B14F-4D97-AF65-F5344CB8AC3E}">
        <p14:creationId xmlns:p14="http://schemas.microsoft.com/office/powerpoint/2010/main" val="1722997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Etik ve Sorumluluk</a:t>
            </a:r>
          </a:p>
          <a:p>
            <a:pPr marL="0" indent="0">
              <a:buNone/>
            </a:pPr>
            <a:endParaRPr lang="tr-TR" dirty="0"/>
          </a:p>
          <a:p>
            <a:r>
              <a:rPr lang="tr-TR" dirty="0"/>
              <a:t>Medya üretiminde ve tüketiminde ahlaki kurallar.</a:t>
            </a:r>
          </a:p>
          <a:p>
            <a:pPr marL="0" indent="0">
              <a:buNone/>
            </a:pPr>
            <a:r>
              <a:rPr lang="tr-TR" dirty="0"/>
              <a:t> </a:t>
            </a:r>
          </a:p>
          <a:p>
            <a:r>
              <a:rPr lang="tr-TR" dirty="0" err="1"/>
              <a:t>Örn</a:t>
            </a:r>
            <a:r>
              <a:rPr lang="tr-TR" dirty="0"/>
              <a:t>: Nefret söylemi, ayrımcılık, özel hayatın ihlali medya etiği kapsamında değerlendirilir.</a:t>
            </a:r>
          </a:p>
          <a:p>
            <a:endParaRPr lang="tr-TR" dirty="0"/>
          </a:p>
        </p:txBody>
      </p:sp>
    </p:spTree>
    <p:extLst>
      <p:ext uri="{BB962C8B-B14F-4D97-AF65-F5344CB8AC3E}">
        <p14:creationId xmlns:p14="http://schemas.microsoft.com/office/powerpoint/2010/main" val="326521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Demokrasi ve Kamuoyu</a:t>
            </a:r>
          </a:p>
          <a:p>
            <a:pPr marL="0" indent="0">
              <a:buNone/>
            </a:pPr>
            <a:endParaRPr lang="tr-TR" dirty="0"/>
          </a:p>
          <a:p>
            <a:r>
              <a:rPr lang="tr-TR" dirty="0"/>
              <a:t>Medya, demokratik toplumlarda dördüncü kuvvet olarak tanımlanır.</a:t>
            </a:r>
          </a:p>
          <a:p>
            <a:pPr marL="0" indent="0">
              <a:buNone/>
            </a:pPr>
            <a:r>
              <a:rPr lang="tr-TR" dirty="0"/>
              <a:t> </a:t>
            </a:r>
          </a:p>
          <a:p>
            <a:r>
              <a:rPr lang="tr-TR" dirty="0"/>
              <a:t>Kamuoyunu bilgilendirme, denetleme ve katılım sağlama görevleri vardır.</a:t>
            </a:r>
          </a:p>
          <a:p>
            <a:endParaRPr lang="tr-TR" dirty="0"/>
          </a:p>
        </p:txBody>
      </p:sp>
    </p:spTree>
    <p:extLst>
      <p:ext uri="{BB962C8B-B14F-4D97-AF65-F5344CB8AC3E}">
        <p14:creationId xmlns:p14="http://schemas.microsoft.com/office/powerpoint/2010/main" val="555084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Medya okuryazarlığını anlamak için öncelikle</a:t>
            </a:r>
            <a:r>
              <a:rPr lang="tr-TR" dirty="0" smtClean="0"/>
              <a:t>:</a:t>
            </a:r>
          </a:p>
          <a:p>
            <a:pPr marL="0" indent="0">
              <a:buNone/>
            </a:pPr>
            <a:endParaRPr lang="tr-TR" dirty="0"/>
          </a:p>
          <a:p>
            <a:r>
              <a:rPr lang="tr-TR" dirty="0" smtClean="0"/>
              <a:t>Medya </a:t>
            </a:r>
            <a:r>
              <a:rPr lang="tr-TR" dirty="0"/>
              <a:t>– iletişim – mesaj – kültür – algı – propaganda – dezenformasyon – etik – demokrasi kavramlarını bilmek gerekir.</a:t>
            </a:r>
          </a:p>
          <a:p>
            <a:endParaRPr lang="tr-TR" dirty="0"/>
          </a:p>
        </p:txBody>
      </p:sp>
    </p:spTree>
    <p:extLst>
      <p:ext uri="{BB962C8B-B14F-4D97-AF65-F5344CB8AC3E}">
        <p14:creationId xmlns:p14="http://schemas.microsoft.com/office/powerpoint/2010/main" val="921932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a:t>📌 Medya Okuryazarlığı Nedir</a:t>
            </a:r>
            <a:r>
              <a:rPr lang="tr-TR" dirty="0" smtClean="0"/>
              <a:t>?</a:t>
            </a:r>
            <a:r>
              <a:rPr lang="tr-TR" dirty="0"/>
              <a:t/>
            </a:r>
            <a:br>
              <a:rPr lang="tr-TR" dirty="0"/>
            </a:br>
            <a:endParaRPr lang="tr-TR" dirty="0"/>
          </a:p>
        </p:txBody>
      </p:sp>
      <p:sp>
        <p:nvSpPr>
          <p:cNvPr id="3" name="İçerik Yer Tutucusu 2"/>
          <p:cNvSpPr>
            <a:spLocks noGrp="1"/>
          </p:cNvSpPr>
          <p:nvPr>
            <p:ph idx="1"/>
          </p:nvPr>
        </p:nvSpPr>
        <p:spPr>
          <a:xfrm>
            <a:off x="838200" y="1825625"/>
            <a:ext cx="10515600" cy="4351338"/>
          </a:xfrm>
        </p:spPr>
        <p:txBody>
          <a:bodyPr>
            <a:normAutofit fontScale="92500" lnSpcReduction="20000"/>
          </a:bodyPr>
          <a:lstStyle/>
          <a:p>
            <a:r>
              <a:rPr lang="tr-TR" dirty="0"/>
              <a:t>Medya okuryazarlığı, bireylerin geleneksel medya (televizyon, gazete, radyo) ve yeni medya (internet, sosyal medya, dijital platformlar) aracılığıyla iletilen mesajları erişme, çözümleme, değerlendirme, üretme ve paylaşma becerisidir.</a:t>
            </a:r>
          </a:p>
          <a:p>
            <a:r>
              <a:rPr lang="tr-TR" dirty="0"/>
              <a:t>Amaç; bireyin medya içeriklerini eleştirel bakış açısıyla anlayabilmesi, yanıltıcı ya da </a:t>
            </a:r>
            <a:r>
              <a:rPr lang="tr-TR" dirty="0" err="1"/>
              <a:t>manipülatif</a:t>
            </a:r>
            <a:r>
              <a:rPr lang="tr-TR" dirty="0"/>
              <a:t> mesajlardan korunabilmesi ve bilinçli bir medya tüketicisi/üreticisi olabilmesidir.</a:t>
            </a:r>
          </a:p>
          <a:p>
            <a:r>
              <a:rPr lang="tr-TR" dirty="0"/>
              <a:t>Çeşitli tanımlar / ifadeler</a:t>
            </a:r>
          </a:p>
          <a:p>
            <a:r>
              <a:rPr lang="tr-TR" dirty="0"/>
              <a:t>Medya okuryazarlığı toplum içinde medyanın rolünü almakla ilişkilidir (</a:t>
            </a:r>
            <a:r>
              <a:rPr lang="tr-TR" dirty="0" err="1"/>
              <a:t>Messaris</a:t>
            </a:r>
            <a:r>
              <a:rPr lang="tr-TR" dirty="0"/>
              <a:t>, 1998).</a:t>
            </a:r>
          </a:p>
          <a:p>
            <a:r>
              <a:rPr lang="tr-TR" dirty="0"/>
              <a:t>Kitle iletişim araçları ile edinilen bilgilerin analizi ile bağımsız yargılar üretmeye yardımcı olan bir eleştirel düşünme becerisidir (</a:t>
            </a:r>
            <a:r>
              <a:rPr lang="tr-TR" dirty="0" err="1"/>
              <a:t>Silverblatt</a:t>
            </a:r>
            <a:r>
              <a:rPr lang="tr-TR" dirty="0"/>
              <a:t> &amp; </a:t>
            </a:r>
            <a:r>
              <a:rPr lang="tr-TR" dirty="0" err="1"/>
              <a:t>Eliceiri</a:t>
            </a:r>
            <a:r>
              <a:rPr lang="tr-TR" dirty="0"/>
              <a:t>, 1997).</a:t>
            </a:r>
          </a:p>
        </p:txBody>
      </p:sp>
    </p:spTree>
    <p:extLst>
      <p:ext uri="{BB962C8B-B14F-4D97-AF65-F5344CB8AC3E}">
        <p14:creationId xmlns:p14="http://schemas.microsoft.com/office/powerpoint/2010/main" val="2371882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Medya Okuryazarlığı Ne Değildir?</a:t>
            </a:r>
            <a:r>
              <a:rPr lang="tr-TR" dirty="0"/>
              <a:t/>
            </a:r>
            <a:br>
              <a:rPr lang="tr-TR" dirty="0"/>
            </a:br>
            <a:endParaRPr lang="tr-TR" dirty="0"/>
          </a:p>
        </p:txBody>
      </p:sp>
      <p:sp>
        <p:nvSpPr>
          <p:cNvPr id="3" name="İçerik Yer Tutucusu 2"/>
          <p:cNvSpPr>
            <a:spLocks noGrp="1"/>
          </p:cNvSpPr>
          <p:nvPr>
            <p:ph idx="1"/>
          </p:nvPr>
        </p:nvSpPr>
        <p:spPr>
          <a:xfrm>
            <a:off x="838200" y="1825625"/>
            <a:ext cx="10515600" cy="4351338"/>
          </a:xfrm>
        </p:spPr>
        <p:txBody>
          <a:bodyPr>
            <a:normAutofit fontScale="92500" lnSpcReduction="20000"/>
          </a:bodyPr>
          <a:lstStyle/>
          <a:p>
            <a:pPr marL="0" indent="0">
              <a:buNone/>
            </a:pPr>
            <a:r>
              <a:rPr lang="tr-TR" dirty="0" smtClean="0"/>
              <a:t>• Medya okuryazarlığı medyaya “saldırmak” demek değildir,  ama medya okuryazarlığı çok sık olarak medya eleştirilerine yer verir. </a:t>
            </a:r>
          </a:p>
          <a:p>
            <a:pPr marL="0" indent="0">
              <a:buNone/>
            </a:pPr>
            <a:r>
              <a:rPr lang="tr-TR" dirty="0" smtClean="0"/>
              <a:t>• Medya okuryazarı olan bir kişinin aynı zamanda medya ve medya mesajlarının yapısını ve kültürümüz üzerindeki etkilerini keşfetmesi gerekmektedir. </a:t>
            </a:r>
          </a:p>
          <a:p>
            <a:pPr marL="0" indent="0">
              <a:buNone/>
            </a:pPr>
            <a:r>
              <a:rPr lang="tr-TR" dirty="0" smtClean="0"/>
              <a:t>• Medya okuryazarlığı “sakın seyretme” demek değildir. Medya okuryazarlığı “dikkatlice seyret, eleştirel düşün” demektir.  </a:t>
            </a:r>
          </a:p>
          <a:p>
            <a:pPr marL="0" lvl="0" indent="0">
              <a:buNone/>
            </a:pPr>
            <a:r>
              <a:rPr lang="tr-TR" dirty="0">
                <a:solidFill>
                  <a:prstClr val="black"/>
                </a:solidFill>
              </a:rPr>
              <a:t>Medya okuryazarlığı basitçe politik gündemi, önyargıları ve yanlış açıklamaları takip etmek değildir. Aynı zamanda bu olayları “normalmiş” gibi gösteren sistemin sorgulanması demektir. </a:t>
            </a:r>
          </a:p>
          <a:p>
            <a:pPr marL="0" lvl="0" indent="0">
              <a:buNone/>
            </a:pPr>
            <a:r>
              <a:rPr lang="tr-TR" dirty="0">
                <a:solidFill>
                  <a:prstClr val="black"/>
                </a:solidFill>
              </a:rPr>
              <a:t>• Medya da verilen mesajlara sadece bir kişinin bakış açısından veya deneyimlerinden bakmak medya okuryazarlığı değildir. Çünkü medya farklı görüş açıları kullanılarak incelenmelidir. </a:t>
            </a:r>
          </a:p>
          <a:p>
            <a:pPr marL="0" indent="0">
              <a:buNone/>
            </a:pPr>
            <a:endParaRPr lang="tr-TR" dirty="0"/>
          </a:p>
        </p:txBody>
      </p:sp>
    </p:spTree>
    <p:extLst>
      <p:ext uri="{BB962C8B-B14F-4D97-AF65-F5344CB8AC3E}">
        <p14:creationId xmlns:p14="http://schemas.microsoft.com/office/powerpoint/2010/main" val="1224897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Tık tuzaklı bir haber başlığını okuduğunuzda, içeriği doğrulamak için hangi adımları atabilirsiniz</a:t>
            </a:r>
            <a:r>
              <a:rPr lang="tr-TR" dirty="0" smtClean="0"/>
              <a:t>?</a:t>
            </a:r>
          </a:p>
          <a:p>
            <a:endParaRPr lang="tr-TR" dirty="0"/>
          </a:p>
          <a:p>
            <a:r>
              <a:rPr lang="tr-TR" dirty="0"/>
              <a:t>Bir haberin doğruluğunu kontrol etmek için hangi kaynaklara başvurabilirsiniz</a:t>
            </a:r>
            <a:r>
              <a:rPr lang="tr-TR" dirty="0" smtClean="0"/>
              <a:t>?</a:t>
            </a:r>
          </a:p>
          <a:p>
            <a:endParaRPr lang="tr-TR" dirty="0"/>
          </a:p>
          <a:p>
            <a:r>
              <a:rPr lang="tr-TR" dirty="0"/>
              <a:t>Bilinçsiz medya kullanımının günlük hayatınıza etkisi oldu mu?</a:t>
            </a:r>
          </a:p>
        </p:txBody>
      </p:sp>
    </p:spTree>
    <p:extLst>
      <p:ext uri="{BB962C8B-B14F-4D97-AF65-F5344CB8AC3E}">
        <p14:creationId xmlns:p14="http://schemas.microsoft.com/office/powerpoint/2010/main" val="812477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İçerdiği Temel </a:t>
            </a:r>
            <a:r>
              <a:rPr lang="tr-TR" dirty="0" smtClean="0"/>
              <a:t>Beceriler</a:t>
            </a:r>
            <a:endParaRPr lang="tr-TR" dirty="0"/>
          </a:p>
        </p:txBody>
      </p:sp>
      <p:sp>
        <p:nvSpPr>
          <p:cNvPr id="3" name="İçerik Yer Tutucusu 2"/>
          <p:cNvSpPr>
            <a:spLocks noGrp="1"/>
          </p:cNvSpPr>
          <p:nvPr>
            <p:ph idx="1"/>
          </p:nvPr>
        </p:nvSpPr>
        <p:spPr>
          <a:xfrm>
            <a:off x="838200" y="1825624"/>
            <a:ext cx="10515600" cy="5032375"/>
          </a:xfrm>
        </p:spPr>
        <p:txBody>
          <a:bodyPr>
            <a:normAutofit fontScale="92500" lnSpcReduction="10000"/>
          </a:bodyPr>
          <a:lstStyle/>
          <a:p>
            <a:r>
              <a:rPr lang="tr-TR" dirty="0" smtClean="0"/>
              <a:t>• </a:t>
            </a:r>
            <a:r>
              <a:rPr lang="tr-TR" dirty="0"/>
              <a:t>Erişim (Access)</a:t>
            </a:r>
          </a:p>
          <a:p>
            <a:pPr marL="0" indent="0">
              <a:buNone/>
            </a:pPr>
            <a:endParaRPr lang="tr-TR" dirty="0" smtClean="0"/>
          </a:p>
          <a:p>
            <a:r>
              <a:rPr lang="tr-TR" dirty="0" smtClean="0"/>
              <a:t>Medya </a:t>
            </a:r>
            <a:r>
              <a:rPr lang="tr-TR" dirty="0"/>
              <a:t>araçlarına ulaşabilme, farklı kaynaklardan bilgi arama ve seçme</a:t>
            </a:r>
            <a:r>
              <a:rPr lang="tr-TR" dirty="0" smtClean="0"/>
              <a:t>.</a:t>
            </a:r>
            <a:endParaRPr lang="tr-TR" dirty="0"/>
          </a:p>
          <a:p>
            <a:r>
              <a:rPr lang="tr-TR" dirty="0" err="1"/>
              <a:t>Örn</a:t>
            </a:r>
            <a:r>
              <a:rPr lang="tr-TR" dirty="0"/>
              <a:t>: Bir haberin sadece tek kaynaktan değil, farklı medya kuruluşlarından doğrulanması.</a:t>
            </a:r>
          </a:p>
          <a:p>
            <a:r>
              <a:rPr lang="tr-TR" dirty="0"/>
              <a:t> </a:t>
            </a:r>
          </a:p>
          <a:p>
            <a:r>
              <a:rPr lang="tr-TR" dirty="0"/>
              <a:t>Çözümleme (</a:t>
            </a:r>
            <a:r>
              <a:rPr lang="tr-TR" dirty="0" err="1"/>
              <a:t>Analyze</a:t>
            </a:r>
            <a:r>
              <a:rPr lang="tr-TR" dirty="0"/>
              <a:t>)</a:t>
            </a:r>
          </a:p>
          <a:p>
            <a:r>
              <a:rPr lang="tr-TR" dirty="0"/>
              <a:t> </a:t>
            </a:r>
          </a:p>
          <a:p>
            <a:r>
              <a:rPr lang="tr-TR" dirty="0"/>
              <a:t>Medya mesajlarının nasıl üretildiğini ve hangi amaçlarla kurgulandığını anlamak</a:t>
            </a:r>
            <a:r>
              <a:rPr lang="tr-TR" dirty="0" smtClean="0"/>
              <a:t>.</a:t>
            </a:r>
            <a:endParaRPr lang="tr-TR" dirty="0"/>
          </a:p>
          <a:p>
            <a:r>
              <a:rPr lang="tr-TR" dirty="0" err="1"/>
              <a:t>Örn</a:t>
            </a:r>
            <a:r>
              <a:rPr lang="tr-TR" dirty="0"/>
              <a:t>: Bir reklamda kullanılan görsellerin tüketim alışkanlıklarını nasıl etkilediğini fark etmek.</a:t>
            </a:r>
          </a:p>
        </p:txBody>
      </p:sp>
    </p:spTree>
    <p:extLst>
      <p:ext uri="{BB962C8B-B14F-4D97-AF65-F5344CB8AC3E}">
        <p14:creationId xmlns:p14="http://schemas.microsoft.com/office/powerpoint/2010/main" val="919545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İçerdiği Temel </a:t>
            </a:r>
            <a:r>
              <a:rPr lang="tr-TR" dirty="0" smtClean="0"/>
              <a:t>Beceriler</a:t>
            </a:r>
            <a:endParaRPr lang="tr-TR" dirty="0"/>
          </a:p>
        </p:txBody>
      </p:sp>
      <p:sp>
        <p:nvSpPr>
          <p:cNvPr id="3" name="İçerik Yer Tutucusu 2"/>
          <p:cNvSpPr>
            <a:spLocks noGrp="1"/>
          </p:cNvSpPr>
          <p:nvPr>
            <p:ph idx="1"/>
          </p:nvPr>
        </p:nvSpPr>
        <p:spPr>
          <a:xfrm>
            <a:off x="838200" y="1825624"/>
            <a:ext cx="10515600" cy="5032375"/>
          </a:xfrm>
        </p:spPr>
        <p:txBody>
          <a:bodyPr>
            <a:normAutofit lnSpcReduction="10000"/>
          </a:bodyPr>
          <a:lstStyle/>
          <a:p>
            <a:r>
              <a:rPr lang="tr-TR" dirty="0"/>
              <a:t>Değerlendirme (</a:t>
            </a:r>
            <a:r>
              <a:rPr lang="tr-TR" dirty="0" err="1"/>
              <a:t>Evaluate</a:t>
            </a:r>
            <a:r>
              <a:rPr lang="tr-TR" dirty="0"/>
              <a:t>)</a:t>
            </a:r>
          </a:p>
          <a:p>
            <a:r>
              <a:rPr lang="tr-TR" dirty="0"/>
              <a:t> </a:t>
            </a:r>
          </a:p>
          <a:p>
            <a:r>
              <a:rPr lang="tr-TR" dirty="0"/>
              <a:t>İçeriğin doğruluğunu, güvenilirliğini, taraflılığını sorgulama.</a:t>
            </a:r>
          </a:p>
          <a:p>
            <a:r>
              <a:rPr lang="tr-TR" dirty="0" err="1" smtClean="0"/>
              <a:t>Örn</a:t>
            </a:r>
            <a:r>
              <a:rPr lang="tr-TR" dirty="0"/>
              <a:t>: Bir sosyal medya paylaşımının sahte haber mi yoksa güvenilir bilgi mi olduğuna karar verme.</a:t>
            </a:r>
          </a:p>
          <a:p>
            <a:r>
              <a:rPr lang="tr-TR" dirty="0"/>
              <a:t> </a:t>
            </a:r>
          </a:p>
          <a:p>
            <a:r>
              <a:rPr lang="tr-TR" dirty="0"/>
              <a:t>Üretim (</a:t>
            </a:r>
            <a:r>
              <a:rPr lang="tr-TR" dirty="0" err="1"/>
              <a:t>Create</a:t>
            </a:r>
            <a:r>
              <a:rPr lang="tr-TR" dirty="0"/>
              <a:t>/</a:t>
            </a:r>
            <a:r>
              <a:rPr lang="tr-TR" dirty="0" err="1"/>
              <a:t>Produce</a:t>
            </a:r>
            <a:r>
              <a:rPr lang="tr-TR" dirty="0"/>
              <a:t>)</a:t>
            </a:r>
          </a:p>
          <a:p>
            <a:r>
              <a:rPr lang="tr-TR" dirty="0"/>
              <a:t> </a:t>
            </a:r>
          </a:p>
          <a:p>
            <a:r>
              <a:rPr lang="tr-TR" dirty="0"/>
              <a:t>Eleştirel farkındalıkla kendi medya içeriklerini üretme</a:t>
            </a:r>
            <a:r>
              <a:rPr lang="tr-TR" dirty="0" smtClean="0"/>
              <a:t>.</a:t>
            </a:r>
            <a:endParaRPr lang="tr-TR" dirty="0"/>
          </a:p>
          <a:p>
            <a:r>
              <a:rPr lang="tr-TR" dirty="0" err="1"/>
              <a:t>Örn</a:t>
            </a:r>
            <a:r>
              <a:rPr lang="tr-TR" dirty="0"/>
              <a:t>: </a:t>
            </a:r>
            <a:r>
              <a:rPr lang="tr-TR" dirty="0" err="1"/>
              <a:t>Blog</a:t>
            </a:r>
            <a:r>
              <a:rPr lang="tr-TR" dirty="0"/>
              <a:t> yazmak, bilinçli sosyal medya paylaşımı yapmak, dijital içerik üretmek.</a:t>
            </a:r>
          </a:p>
        </p:txBody>
      </p:sp>
    </p:spTree>
    <p:extLst>
      <p:ext uri="{BB962C8B-B14F-4D97-AF65-F5344CB8AC3E}">
        <p14:creationId xmlns:p14="http://schemas.microsoft.com/office/powerpoint/2010/main" val="3657746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İçerdiği Temel </a:t>
            </a:r>
            <a:r>
              <a:rPr lang="tr-TR" dirty="0" smtClean="0"/>
              <a:t>Beceriler</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Paylaşım (</a:t>
            </a:r>
            <a:r>
              <a:rPr lang="tr-TR" dirty="0" err="1"/>
              <a:t>Participate</a:t>
            </a:r>
            <a:r>
              <a:rPr lang="tr-TR" dirty="0"/>
              <a:t>/</a:t>
            </a:r>
            <a:r>
              <a:rPr lang="tr-TR" dirty="0" err="1"/>
              <a:t>Communicate</a:t>
            </a:r>
            <a:r>
              <a:rPr lang="tr-TR" dirty="0"/>
              <a:t>)</a:t>
            </a:r>
          </a:p>
          <a:p>
            <a:r>
              <a:rPr lang="tr-TR" dirty="0"/>
              <a:t> </a:t>
            </a:r>
          </a:p>
          <a:p>
            <a:r>
              <a:rPr lang="tr-TR" dirty="0"/>
              <a:t>Medya aracılığıyla etik, sorumlu ve bilinçli iletişim kurma.</a:t>
            </a:r>
          </a:p>
          <a:p>
            <a:r>
              <a:rPr lang="tr-TR" dirty="0" err="1" smtClean="0"/>
              <a:t>Örn</a:t>
            </a:r>
            <a:r>
              <a:rPr lang="tr-TR" dirty="0"/>
              <a:t>: Nefret söyleminden uzak, saygılı ve bilgilendirici içerikler paylaşmak.</a:t>
            </a:r>
          </a:p>
        </p:txBody>
      </p:sp>
    </p:spTree>
    <p:extLst>
      <p:ext uri="{BB962C8B-B14F-4D97-AF65-F5344CB8AC3E}">
        <p14:creationId xmlns:p14="http://schemas.microsoft.com/office/powerpoint/2010/main" val="37255241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Boyutları</a:t>
            </a:r>
          </a:p>
        </p:txBody>
      </p:sp>
      <p:sp>
        <p:nvSpPr>
          <p:cNvPr id="3" name="İçerik Yer Tutucusu 2"/>
          <p:cNvSpPr>
            <a:spLocks noGrp="1"/>
          </p:cNvSpPr>
          <p:nvPr>
            <p:ph idx="1"/>
          </p:nvPr>
        </p:nvSpPr>
        <p:spPr>
          <a:xfrm>
            <a:off x="838200" y="1825624"/>
            <a:ext cx="10515600" cy="5032375"/>
          </a:xfrm>
        </p:spPr>
        <p:txBody>
          <a:bodyPr>
            <a:normAutofit/>
          </a:bodyPr>
          <a:lstStyle/>
          <a:p>
            <a:r>
              <a:rPr lang="tr-TR" dirty="0"/>
              <a:t>Bilişsel Boyut → Bilgiye erişim ve bilgiyi anlama becerileri</a:t>
            </a:r>
            <a:r>
              <a:rPr lang="tr-TR" dirty="0" smtClean="0"/>
              <a:t>.</a:t>
            </a:r>
          </a:p>
          <a:p>
            <a:pPr marL="0" indent="0">
              <a:buNone/>
            </a:pPr>
            <a:endParaRPr lang="tr-TR" dirty="0"/>
          </a:p>
          <a:p>
            <a:r>
              <a:rPr lang="tr-TR" dirty="0"/>
              <a:t>Bilişsel boyutta medya etkileşiminde gerekli olan bilişsel alan becerileri yer alır. Bu süreçler sembollerin yüzeysel anlaşılması gibi basit becerilerden, iletinin oluşturulduğu bağlamın ve örtük mesajın analizi ve değerlendirilmesi gibi üst düzey becerilere kadar becerileri içerir. </a:t>
            </a:r>
            <a:endParaRPr lang="tr-TR" dirty="0" smtClean="0"/>
          </a:p>
          <a:p>
            <a:pPr marL="0" indent="0">
              <a:buNone/>
            </a:pPr>
            <a:endParaRPr lang="tr-TR" dirty="0"/>
          </a:p>
          <a:p>
            <a:r>
              <a:rPr lang="tr-TR" dirty="0"/>
              <a:t>İletiler bilişsel beceriler ile analiz edilir ve üretilir. </a:t>
            </a:r>
          </a:p>
        </p:txBody>
      </p:sp>
    </p:spTree>
    <p:extLst>
      <p:ext uri="{BB962C8B-B14F-4D97-AF65-F5344CB8AC3E}">
        <p14:creationId xmlns:p14="http://schemas.microsoft.com/office/powerpoint/2010/main" val="222158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Bir gününüzde sosyal medya ve internet kullanımınızın ne kadarı haber, ne kadarı eğlence, ne kadarı öğrenme amaçlıdır</a:t>
            </a:r>
            <a:r>
              <a:rPr lang="tr-TR" dirty="0" smtClean="0"/>
              <a:t>?</a:t>
            </a:r>
          </a:p>
          <a:p>
            <a:endParaRPr lang="tr-TR" dirty="0"/>
          </a:p>
          <a:p>
            <a:r>
              <a:rPr lang="tr-TR" dirty="0"/>
              <a:t>Bir sosyal medya paylaşımını okurken ne kadarını eleştirel düşünüyorsunuz</a:t>
            </a:r>
            <a:r>
              <a:rPr lang="tr-TR" dirty="0" smtClean="0"/>
              <a:t>?</a:t>
            </a:r>
          </a:p>
          <a:p>
            <a:endParaRPr lang="tr-TR" dirty="0"/>
          </a:p>
          <a:p>
            <a:r>
              <a:rPr lang="tr-TR" dirty="0"/>
              <a:t>Haberleri hangi kaynaklardan takip ediyorsunuz ve neden?</a:t>
            </a:r>
          </a:p>
        </p:txBody>
      </p:sp>
    </p:spTree>
    <p:extLst>
      <p:ext uri="{BB962C8B-B14F-4D97-AF65-F5344CB8AC3E}">
        <p14:creationId xmlns:p14="http://schemas.microsoft.com/office/powerpoint/2010/main" val="205935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Boyutları</a:t>
            </a:r>
          </a:p>
        </p:txBody>
      </p:sp>
      <p:sp>
        <p:nvSpPr>
          <p:cNvPr id="3" name="İçerik Yer Tutucusu 2"/>
          <p:cNvSpPr>
            <a:spLocks noGrp="1"/>
          </p:cNvSpPr>
          <p:nvPr>
            <p:ph idx="1"/>
          </p:nvPr>
        </p:nvSpPr>
        <p:spPr>
          <a:xfrm>
            <a:off x="838200" y="1825624"/>
            <a:ext cx="10515600" cy="5032375"/>
          </a:xfrm>
        </p:spPr>
        <p:txBody>
          <a:bodyPr>
            <a:normAutofit/>
          </a:bodyPr>
          <a:lstStyle/>
          <a:p>
            <a:r>
              <a:rPr lang="tr-TR" dirty="0" err="1"/>
              <a:t>Duyuşsal</a:t>
            </a:r>
            <a:r>
              <a:rPr lang="tr-TR" dirty="0"/>
              <a:t> Boyut → Medya içeriklerinin kişilerde uyandırdığı duygusal tepkilerin farkında </a:t>
            </a:r>
            <a:r>
              <a:rPr lang="tr-TR" dirty="0" smtClean="0"/>
              <a:t>olma. </a:t>
            </a:r>
            <a:r>
              <a:rPr lang="tr-TR" dirty="0" err="1" smtClean="0"/>
              <a:t>Duyuşsal</a:t>
            </a:r>
            <a:r>
              <a:rPr lang="tr-TR" dirty="0" smtClean="0"/>
              <a:t> </a:t>
            </a:r>
            <a:r>
              <a:rPr lang="tr-TR" dirty="0"/>
              <a:t>boyut duygularla ilişkilidir. </a:t>
            </a:r>
            <a:endParaRPr lang="tr-TR" dirty="0" smtClean="0"/>
          </a:p>
          <a:p>
            <a:pPr marL="0" indent="0">
              <a:buNone/>
            </a:pPr>
            <a:endParaRPr lang="tr-TR" dirty="0"/>
          </a:p>
          <a:p>
            <a:r>
              <a:rPr lang="tr-TR" dirty="0"/>
              <a:t>Medya iletileri duygulara hitap ederek kişileri etkiler. Mantık yerine duyguların karar verme sürecinde etkin olmasını sağlamaya dönük olabilir. </a:t>
            </a:r>
            <a:endParaRPr lang="tr-TR" dirty="0" smtClean="0"/>
          </a:p>
          <a:p>
            <a:pPr marL="0" indent="0">
              <a:buNone/>
            </a:pPr>
            <a:endParaRPr lang="tr-TR" dirty="0"/>
          </a:p>
          <a:p>
            <a:r>
              <a:rPr lang="tr-TR" dirty="0"/>
              <a:t>Duygu üreten iletilerin kişide nasıl bir duygu değişimine nasıl yol açtığına yönelik farkındalık </a:t>
            </a:r>
            <a:r>
              <a:rPr lang="tr-TR" dirty="0" err="1"/>
              <a:t>duyuşsal</a:t>
            </a:r>
            <a:r>
              <a:rPr lang="tr-TR" dirty="0"/>
              <a:t> boyut ile ilişkilidir. Ancak aynı zamanda analiz ve değerlendirme becerileri de gerektirir.</a:t>
            </a:r>
          </a:p>
        </p:txBody>
      </p:sp>
    </p:spTree>
    <p:extLst>
      <p:ext uri="{BB962C8B-B14F-4D97-AF65-F5344CB8AC3E}">
        <p14:creationId xmlns:p14="http://schemas.microsoft.com/office/powerpoint/2010/main" val="2401075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Boyutları</a:t>
            </a:r>
          </a:p>
        </p:txBody>
      </p:sp>
      <p:sp>
        <p:nvSpPr>
          <p:cNvPr id="3" name="İçerik Yer Tutucusu 2"/>
          <p:cNvSpPr>
            <a:spLocks noGrp="1"/>
          </p:cNvSpPr>
          <p:nvPr>
            <p:ph idx="1"/>
          </p:nvPr>
        </p:nvSpPr>
        <p:spPr>
          <a:xfrm>
            <a:off x="838200" y="1825624"/>
            <a:ext cx="10515600" cy="5032375"/>
          </a:xfrm>
        </p:spPr>
        <p:txBody>
          <a:bodyPr>
            <a:normAutofit/>
          </a:bodyPr>
          <a:lstStyle/>
          <a:p>
            <a:r>
              <a:rPr lang="tr-TR" dirty="0"/>
              <a:t>Estetik Boyut → Medya ürünlerindeki biçimsel özellikleri (kurgu, müzik, görsellik) </a:t>
            </a:r>
            <a:r>
              <a:rPr lang="tr-TR" dirty="0" smtClean="0"/>
              <a:t>değerlendirme. Medya </a:t>
            </a:r>
            <a:r>
              <a:rPr lang="tr-TR" dirty="0"/>
              <a:t>iletilerini estetik bir bakış açısı ile ele almaya ilişkindir. </a:t>
            </a:r>
            <a:endParaRPr lang="tr-TR" dirty="0" smtClean="0"/>
          </a:p>
          <a:p>
            <a:pPr marL="0" indent="0">
              <a:buNone/>
            </a:pPr>
            <a:endParaRPr lang="tr-TR" dirty="0"/>
          </a:p>
          <a:p>
            <a:r>
              <a:rPr lang="tr-TR" dirty="0"/>
              <a:t>Bir sinema filminde ya da dizide dekordaki renklerin uyumu, sahnenin canlandırılmasında başvurulan yöntemler ya da bir müziğin o anki olayı tamamlaması vs. vs</a:t>
            </a:r>
            <a:r>
              <a:rPr lang="tr-TR" dirty="0" smtClean="0"/>
              <a:t>.</a:t>
            </a:r>
          </a:p>
          <a:p>
            <a:pPr marL="0" indent="0">
              <a:buNone/>
            </a:pPr>
            <a:endParaRPr lang="tr-TR" dirty="0"/>
          </a:p>
          <a:p>
            <a:r>
              <a:rPr lang="tr-TR" dirty="0"/>
              <a:t>Sosyal medya iletilerinde estetik yargıyı kullanmayı gerektiren durumlar olabilir mi? Ya da estetik yargı yolu sizi ikna etmeye çalışan kişiler?</a:t>
            </a:r>
          </a:p>
        </p:txBody>
      </p:sp>
    </p:spTree>
    <p:extLst>
      <p:ext uri="{BB962C8B-B14F-4D97-AF65-F5344CB8AC3E}">
        <p14:creationId xmlns:p14="http://schemas.microsoft.com/office/powerpoint/2010/main" val="2591423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Boyutları</a:t>
            </a:r>
          </a:p>
        </p:txBody>
      </p:sp>
      <p:sp>
        <p:nvSpPr>
          <p:cNvPr id="3" name="İçerik Yer Tutucusu 2"/>
          <p:cNvSpPr>
            <a:spLocks noGrp="1"/>
          </p:cNvSpPr>
          <p:nvPr>
            <p:ph idx="1"/>
          </p:nvPr>
        </p:nvSpPr>
        <p:spPr>
          <a:xfrm>
            <a:off x="838200" y="1825624"/>
            <a:ext cx="10515600" cy="5032375"/>
          </a:xfrm>
        </p:spPr>
        <p:txBody>
          <a:bodyPr>
            <a:normAutofit/>
          </a:bodyPr>
          <a:lstStyle/>
          <a:p>
            <a:r>
              <a:rPr lang="tr-TR" dirty="0"/>
              <a:t>Ahlaki/Etik Boyut → Medya içeriklerinin toplumsal, kültürel ve etik etkilerini sorgulama</a:t>
            </a:r>
            <a:r>
              <a:rPr lang="tr-TR" dirty="0" smtClean="0"/>
              <a:t>.</a:t>
            </a:r>
          </a:p>
          <a:p>
            <a:endParaRPr lang="tr-TR" dirty="0"/>
          </a:p>
          <a:p>
            <a:r>
              <a:rPr lang="tr-TR" dirty="0"/>
              <a:t>Gerçek hayattaki ahlaksız durumları mı fark etmek kolaydır, sosyal medyadaki mi</a:t>
            </a:r>
            <a:r>
              <a:rPr lang="tr-TR" dirty="0" smtClean="0"/>
              <a:t>?</a:t>
            </a:r>
          </a:p>
          <a:p>
            <a:endParaRPr lang="tr-TR" dirty="0"/>
          </a:p>
          <a:p>
            <a:r>
              <a:rPr lang="tr-TR" dirty="0"/>
              <a:t>Gerçek hayattaki ahlaksız durumlara mı tepki göstermek kolaydır, sosyal medyadaki mi?</a:t>
            </a:r>
          </a:p>
        </p:txBody>
      </p:sp>
    </p:spTree>
    <p:extLst>
      <p:ext uri="{BB962C8B-B14F-4D97-AF65-F5344CB8AC3E}">
        <p14:creationId xmlns:p14="http://schemas.microsoft.com/office/powerpoint/2010/main" val="1094508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Boyutları</a:t>
            </a:r>
          </a:p>
        </p:txBody>
      </p:sp>
      <p:sp>
        <p:nvSpPr>
          <p:cNvPr id="3" name="İçerik Yer Tutucusu 2"/>
          <p:cNvSpPr>
            <a:spLocks noGrp="1"/>
          </p:cNvSpPr>
          <p:nvPr>
            <p:ph idx="1"/>
          </p:nvPr>
        </p:nvSpPr>
        <p:spPr>
          <a:xfrm>
            <a:off x="838200" y="1825624"/>
            <a:ext cx="10515600" cy="5032375"/>
          </a:xfrm>
        </p:spPr>
        <p:txBody>
          <a:bodyPr>
            <a:normAutofit/>
          </a:bodyPr>
          <a:lstStyle/>
          <a:p>
            <a:r>
              <a:rPr lang="tr-TR" dirty="0"/>
              <a:t>Eleştirel Boyut → Medyanın güç ilişkilerini, ideolojik yönelimlerini ve manipülasyonlarını fark etme</a:t>
            </a:r>
            <a:r>
              <a:rPr lang="tr-TR" dirty="0" smtClean="0"/>
              <a:t>.</a:t>
            </a:r>
          </a:p>
          <a:p>
            <a:endParaRPr lang="tr-TR" dirty="0"/>
          </a:p>
          <a:p>
            <a:r>
              <a:rPr lang="tr-TR" dirty="0"/>
              <a:t>Medya yolu ile yapılan manipülasyonlara örnek verebilir misin</a:t>
            </a:r>
            <a:r>
              <a:rPr lang="tr-TR" dirty="0" smtClean="0"/>
              <a:t>?</a:t>
            </a:r>
          </a:p>
          <a:p>
            <a:endParaRPr lang="tr-TR" dirty="0"/>
          </a:p>
          <a:p>
            <a:r>
              <a:rPr lang="tr-TR" dirty="0"/>
              <a:t>Son yıllarda sıklıkla kullanılan algı yönetimi, itibar suikastı gibi tabirler ne anlama gelmektedir?</a:t>
            </a:r>
          </a:p>
        </p:txBody>
      </p:sp>
    </p:spTree>
    <p:extLst>
      <p:ext uri="{BB962C8B-B14F-4D97-AF65-F5344CB8AC3E}">
        <p14:creationId xmlns:p14="http://schemas.microsoft.com/office/powerpoint/2010/main" val="2004948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Okuryazarlığının </a:t>
            </a:r>
            <a:r>
              <a:rPr lang="tr-TR" dirty="0" smtClean="0"/>
              <a:t>Önemi</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smtClean="0"/>
              <a:t>Sahte haber ve dezenformasyona karşı koruma sağlar.</a:t>
            </a:r>
          </a:p>
          <a:p>
            <a:endParaRPr lang="tr-TR" dirty="0" smtClean="0"/>
          </a:p>
          <a:p>
            <a:r>
              <a:rPr lang="tr-TR" dirty="0" smtClean="0"/>
              <a:t>Demokratik katılımı güçlendirir (bilinçli yurttaşlık).</a:t>
            </a:r>
          </a:p>
          <a:p>
            <a:endParaRPr lang="tr-TR" dirty="0" smtClean="0"/>
          </a:p>
          <a:p>
            <a:r>
              <a:rPr lang="tr-TR" dirty="0" smtClean="0"/>
              <a:t>Kültürel farkındalığı artırır (farklı bakış açılarını tanıma).</a:t>
            </a:r>
          </a:p>
          <a:p>
            <a:endParaRPr lang="tr-TR" dirty="0" smtClean="0"/>
          </a:p>
          <a:p>
            <a:r>
              <a:rPr lang="tr-TR" dirty="0" smtClean="0"/>
              <a:t>Dijital becerileri geliştirir (sosyal medya ve interneti bilinçli kullanma).</a:t>
            </a:r>
            <a:endParaRPr lang="tr-TR" dirty="0"/>
          </a:p>
        </p:txBody>
      </p:sp>
    </p:spTree>
    <p:extLst>
      <p:ext uri="{BB962C8B-B14F-4D97-AF65-F5344CB8AC3E}">
        <p14:creationId xmlns:p14="http://schemas.microsoft.com/office/powerpoint/2010/main" val="914473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a:t>
            </a:r>
            <a:r>
              <a:rPr lang="tr-TR" dirty="0" smtClean="0"/>
              <a:t>Okuryazarlığı ile İlişkili Bilişsel Beceriler</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Eleştirel Düşünme</a:t>
            </a:r>
          </a:p>
          <a:p>
            <a:r>
              <a:rPr lang="tr-TR" dirty="0" smtClean="0"/>
              <a:t>Medya </a:t>
            </a:r>
            <a:r>
              <a:rPr lang="tr-TR" dirty="0"/>
              <a:t>mesajlarının tarafsız mı, </a:t>
            </a:r>
            <a:r>
              <a:rPr lang="tr-TR" dirty="0" err="1"/>
              <a:t>manipülatif</a:t>
            </a:r>
            <a:r>
              <a:rPr lang="tr-TR" dirty="0"/>
              <a:t> mi olduğunu ayırt etme.</a:t>
            </a:r>
          </a:p>
          <a:p>
            <a:r>
              <a:rPr lang="tr-TR" dirty="0" err="1" smtClean="0"/>
              <a:t>Örn</a:t>
            </a:r>
            <a:r>
              <a:rPr lang="tr-TR" dirty="0"/>
              <a:t>: Bir haberde kullanılan dilin abartılı veya yönlendirici olup olmadığını fark etmek.</a:t>
            </a:r>
          </a:p>
          <a:p>
            <a:r>
              <a:rPr lang="tr-TR" dirty="0"/>
              <a:t> </a:t>
            </a:r>
          </a:p>
          <a:p>
            <a:r>
              <a:rPr lang="tr-TR" dirty="0"/>
              <a:t>Kaynak Değerlendirme</a:t>
            </a:r>
          </a:p>
          <a:p>
            <a:r>
              <a:rPr lang="tr-TR" dirty="0" smtClean="0"/>
              <a:t>Bilginin </a:t>
            </a:r>
            <a:r>
              <a:rPr lang="tr-TR" dirty="0"/>
              <a:t>güvenilirliğini, kaynağını, yazarını sorgulama.</a:t>
            </a:r>
          </a:p>
          <a:p>
            <a:r>
              <a:rPr lang="tr-TR" dirty="0" err="1" smtClean="0"/>
              <a:t>Örn</a:t>
            </a:r>
            <a:r>
              <a:rPr lang="tr-TR" dirty="0"/>
              <a:t>: Sosyal medyada paylaşılan bir bilginin resmi kurumlarla doğrulanması.</a:t>
            </a:r>
          </a:p>
        </p:txBody>
      </p:sp>
    </p:spTree>
    <p:extLst>
      <p:ext uri="{BB962C8B-B14F-4D97-AF65-F5344CB8AC3E}">
        <p14:creationId xmlns:p14="http://schemas.microsoft.com/office/powerpoint/2010/main" val="1110390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a:t>
            </a:r>
            <a:r>
              <a:rPr lang="tr-TR" dirty="0" smtClean="0"/>
              <a:t>Okuryazarlığı ile İlişkili Bilişsel Beceriler</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Bilgi Ayıklama ve Seçici Algı</a:t>
            </a:r>
          </a:p>
          <a:p>
            <a:r>
              <a:rPr lang="tr-TR" dirty="0" smtClean="0"/>
              <a:t>Bilgi </a:t>
            </a:r>
            <a:r>
              <a:rPr lang="tr-TR" dirty="0"/>
              <a:t>yığınının (özellikle internet ve sosyal medyada) içinden gerekli olanı seçme, önemsiz veya yanlış olanı ayıklama.</a:t>
            </a:r>
          </a:p>
          <a:p>
            <a:r>
              <a:rPr lang="tr-TR" dirty="0"/>
              <a:t> </a:t>
            </a:r>
          </a:p>
          <a:p>
            <a:r>
              <a:rPr lang="tr-TR" dirty="0"/>
              <a:t>Mantıksal Akıl Yürütme</a:t>
            </a:r>
          </a:p>
          <a:p>
            <a:r>
              <a:rPr lang="tr-TR" dirty="0" smtClean="0"/>
              <a:t>Medya </a:t>
            </a:r>
            <a:r>
              <a:rPr lang="tr-TR" dirty="0"/>
              <a:t>mesajlarının neden-sonuç ilişkilerini kavrama, çelişkileri fark etme.</a:t>
            </a:r>
          </a:p>
          <a:p>
            <a:r>
              <a:rPr lang="tr-TR" dirty="0"/>
              <a:t> </a:t>
            </a:r>
          </a:p>
          <a:p>
            <a:r>
              <a:rPr lang="tr-TR" dirty="0"/>
              <a:t>Problem Çözme</a:t>
            </a:r>
          </a:p>
          <a:p>
            <a:r>
              <a:rPr lang="tr-TR" dirty="0" smtClean="0"/>
              <a:t>Medyadan </a:t>
            </a:r>
            <a:r>
              <a:rPr lang="tr-TR" dirty="0"/>
              <a:t>elde edilen bilgileri kullanarak çözümler üretebilme.</a:t>
            </a:r>
          </a:p>
        </p:txBody>
      </p:sp>
    </p:spTree>
    <p:extLst>
      <p:ext uri="{BB962C8B-B14F-4D97-AF65-F5344CB8AC3E}">
        <p14:creationId xmlns:p14="http://schemas.microsoft.com/office/powerpoint/2010/main" val="712257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a:t>
            </a:r>
            <a:r>
              <a:rPr lang="tr-TR" dirty="0"/>
              <a:t>Medya </a:t>
            </a:r>
            <a:r>
              <a:rPr lang="tr-TR" dirty="0" smtClean="0"/>
              <a:t>Okuryazarlığı ile İlişkili Bilişsel Beceriler</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a:t>Yorumlama ve Anlamlandırma</a:t>
            </a:r>
          </a:p>
          <a:p>
            <a:pPr marL="0" indent="0">
              <a:buNone/>
            </a:pPr>
            <a:endParaRPr lang="tr-TR" dirty="0"/>
          </a:p>
          <a:p>
            <a:r>
              <a:rPr lang="tr-TR" dirty="0"/>
              <a:t>Medya içeriklerinin satır aralarını okuma, sembolleri ve metaforları çözümleme.</a:t>
            </a:r>
          </a:p>
        </p:txBody>
      </p:sp>
    </p:spTree>
    <p:extLst>
      <p:ext uri="{BB962C8B-B14F-4D97-AF65-F5344CB8AC3E}">
        <p14:creationId xmlns:p14="http://schemas.microsoft.com/office/powerpoint/2010/main" val="1633592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smtClean="0"/>
              <a:t>📌 Hızlı ve Yavaş Düşünme</a:t>
            </a:r>
            <a:endParaRPr lang="tr-TR" dirty="0"/>
          </a:p>
        </p:txBody>
      </p:sp>
      <p:sp>
        <p:nvSpPr>
          <p:cNvPr id="3" name="İçerik Yer Tutucusu 2"/>
          <p:cNvSpPr>
            <a:spLocks noGrp="1"/>
          </p:cNvSpPr>
          <p:nvPr>
            <p:ph idx="1"/>
          </p:nvPr>
        </p:nvSpPr>
        <p:spPr>
          <a:xfrm>
            <a:off x="838200" y="1825624"/>
            <a:ext cx="10515600" cy="5032375"/>
          </a:xfrm>
        </p:spPr>
        <p:txBody>
          <a:bodyPr>
            <a:normAutofit/>
          </a:bodyPr>
          <a:lstStyle/>
          <a:p>
            <a:r>
              <a:rPr lang="tr-TR" dirty="0" smtClean="0"/>
              <a:t>Hızlı ve yavaş düşünmeyi </a:t>
            </a:r>
            <a:r>
              <a:rPr lang="tr-TR" dirty="0"/>
              <a:t>günlük hayatınızda ne zaman kullanıyorsunuz</a:t>
            </a:r>
            <a:r>
              <a:rPr lang="tr-TR" dirty="0" smtClean="0"/>
              <a:t>?</a:t>
            </a:r>
          </a:p>
          <a:p>
            <a:pPr marL="0" indent="0">
              <a:buNone/>
            </a:pPr>
            <a:endParaRPr lang="tr-TR" dirty="0"/>
          </a:p>
          <a:p>
            <a:r>
              <a:rPr lang="tr-TR" dirty="0"/>
              <a:t>Medya içerikleri neden </a:t>
            </a:r>
            <a:r>
              <a:rPr lang="tr-TR" dirty="0" smtClean="0"/>
              <a:t>genellikle hangi düşünme yolunu hedefler?</a:t>
            </a:r>
          </a:p>
          <a:p>
            <a:endParaRPr lang="tr-TR" dirty="0"/>
          </a:p>
          <a:p>
            <a:r>
              <a:rPr lang="tr-TR"/>
              <a:t>Bugün </a:t>
            </a:r>
            <a:r>
              <a:rPr lang="tr-TR" smtClean="0"/>
              <a:t>değindiklerimizden günlük </a:t>
            </a:r>
            <a:r>
              <a:rPr lang="tr-TR" dirty="0"/>
              <a:t>hayatınıza hemen uygulayabileceğiniz bir bilgi nedir?</a:t>
            </a:r>
          </a:p>
        </p:txBody>
      </p:sp>
    </p:spTree>
    <p:extLst>
      <p:ext uri="{BB962C8B-B14F-4D97-AF65-F5344CB8AC3E}">
        <p14:creationId xmlns:p14="http://schemas.microsoft.com/office/powerpoint/2010/main" val="11394760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Somut bir örnek</a:t>
            </a:r>
            <a:endParaRPr lang="tr-TR" dirty="0"/>
          </a:p>
        </p:txBody>
      </p:sp>
      <p:sp>
        <p:nvSpPr>
          <p:cNvPr id="3" name="İçerik Yer Tutucusu 2"/>
          <p:cNvSpPr>
            <a:spLocks noGrp="1"/>
          </p:cNvSpPr>
          <p:nvPr>
            <p:ph idx="1"/>
          </p:nvPr>
        </p:nvSpPr>
        <p:spPr/>
        <p:txBody>
          <a:bodyPr/>
          <a:lstStyle/>
          <a:p>
            <a:r>
              <a:rPr lang="tr-TR" dirty="0"/>
              <a:t>Bir öğrenci, sosyal medyada “Vitamin C’nin COVID-19’u tamamen önlediği” şeklinde bir paylaşım görür ve bunun doğruluğunu araştırmak ister</a:t>
            </a:r>
            <a:r>
              <a:rPr lang="tr-TR" dirty="0" smtClean="0"/>
              <a:t>.</a:t>
            </a:r>
          </a:p>
          <a:p>
            <a:r>
              <a:rPr lang="tr-TR" b="1" dirty="0" smtClean="0"/>
              <a:t>1</a:t>
            </a:r>
            <a:r>
              <a:rPr lang="tr-TR" b="1" dirty="0"/>
              <a:t>. Erişim Becerisi (Access</a:t>
            </a:r>
            <a:r>
              <a:rPr lang="tr-TR" b="1" dirty="0" smtClean="0"/>
              <a:t>)</a:t>
            </a:r>
          </a:p>
          <a:p>
            <a:r>
              <a:rPr lang="tr-TR" dirty="0" smtClean="0"/>
              <a:t>Öğrenci</a:t>
            </a:r>
            <a:r>
              <a:rPr lang="tr-TR" dirty="0"/>
              <a:t>, güvenilir kaynaklara ulaşmak için interneti, akademik veri tabanlarını ve resmi sağlık kurumlarının web sitelerini kullanır</a:t>
            </a:r>
            <a:r>
              <a:rPr lang="tr-TR" dirty="0" smtClean="0"/>
              <a:t>. Örneğin</a:t>
            </a:r>
            <a:r>
              <a:rPr lang="tr-TR" dirty="0"/>
              <a:t>: WHO (Dünya Sağlık Örgütü), CDC (ABD Hastalık Kontrol ve Önleme Merkezi), </a:t>
            </a:r>
            <a:r>
              <a:rPr lang="tr-TR" dirty="0" err="1"/>
              <a:t>PubMed</a:t>
            </a:r>
            <a:r>
              <a:rPr lang="tr-TR" dirty="0"/>
              <a:t> gibi kaynaklar</a:t>
            </a:r>
            <a:r>
              <a:rPr lang="tr-TR" dirty="0" smtClean="0"/>
              <a:t>.</a:t>
            </a:r>
          </a:p>
          <a:p>
            <a:r>
              <a:rPr lang="tr-TR" b="1" dirty="0" smtClean="0"/>
              <a:t>Amaç</a:t>
            </a:r>
            <a:r>
              <a:rPr lang="tr-TR" b="1" dirty="0"/>
              <a:t>: </a:t>
            </a:r>
            <a:r>
              <a:rPr lang="tr-TR" dirty="0"/>
              <a:t>Bilgiye hızlı ve etkili şekilde erişebilmek.</a:t>
            </a:r>
          </a:p>
        </p:txBody>
      </p:sp>
    </p:spTree>
    <p:extLst>
      <p:ext uri="{BB962C8B-B14F-4D97-AF65-F5344CB8AC3E}">
        <p14:creationId xmlns:p14="http://schemas.microsoft.com/office/powerpoint/2010/main" val="906257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smtClean="0"/>
              <a:t>Medya: En </a:t>
            </a:r>
            <a:r>
              <a:rPr lang="tr-TR" dirty="0"/>
              <a:t>temel kavramdır. Kitle iletişim araçlarını ifade eder: gazete, dergi, radyo, televizyon, sinema, internet ve sosyal medya.</a:t>
            </a:r>
          </a:p>
          <a:p>
            <a:pPr marL="0" indent="0">
              <a:buNone/>
            </a:pPr>
            <a:endParaRPr lang="tr-TR" dirty="0"/>
          </a:p>
          <a:p>
            <a:r>
              <a:rPr lang="tr-TR" dirty="0"/>
              <a:t>Geleneksel Medya: Gazete, radyo, televizyon gibi tek yönlü iletişim araçları</a:t>
            </a:r>
            <a:r>
              <a:rPr lang="tr-TR" dirty="0" smtClean="0"/>
              <a:t>.</a:t>
            </a:r>
          </a:p>
          <a:p>
            <a:pPr marL="0" indent="0">
              <a:buNone/>
            </a:pPr>
            <a:r>
              <a:rPr lang="tr-TR" dirty="0"/>
              <a:t> </a:t>
            </a:r>
          </a:p>
          <a:p>
            <a:r>
              <a:rPr lang="tr-TR" dirty="0"/>
              <a:t>Yeni Medya / Dijital Medya: İnternet, sosyal medya, dijital platformlar (</a:t>
            </a:r>
            <a:r>
              <a:rPr lang="tr-TR" dirty="0" err="1"/>
              <a:t>YouTube</a:t>
            </a:r>
            <a:r>
              <a:rPr lang="tr-TR" dirty="0"/>
              <a:t>, </a:t>
            </a:r>
            <a:r>
              <a:rPr lang="tr-TR" dirty="0" err="1"/>
              <a:t>TikTok</a:t>
            </a:r>
            <a:r>
              <a:rPr lang="tr-TR" dirty="0"/>
              <a:t> vb.) gibi iki yönlü ve etkileşimli iletişim ortamları.</a:t>
            </a:r>
          </a:p>
          <a:p>
            <a:endParaRPr lang="tr-TR" dirty="0"/>
          </a:p>
        </p:txBody>
      </p:sp>
    </p:spTree>
    <p:extLst>
      <p:ext uri="{BB962C8B-B14F-4D97-AF65-F5344CB8AC3E}">
        <p14:creationId xmlns:p14="http://schemas.microsoft.com/office/powerpoint/2010/main" val="3026307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Somut bir örnek</a:t>
            </a:r>
            <a:endParaRPr lang="tr-TR" dirty="0"/>
          </a:p>
        </p:txBody>
      </p:sp>
      <p:sp>
        <p:nvSpPr>
          <p:cNvPr id="3" name="İçerik Yer Tutucusu 2"/>
          <p:cNvSpPr>
            <a:spLocks noGrp="1"/>
          </p:cNvSpPr>
          <p:nvPr>
            <p:ph idx="1"/>
          </p:nvPr>
        </p:nvSpPr>
        <p:spPr/>
        <p:txBody>
          <a:bodyPr/>
          <a:lstStyle/>
          <a:p>
            <a:r>
              <a:rPr lang="tr-TR" b="1" dirty="0"/>
              <a:t>2. Çözümleme Becerisi (</a:t>
            </a:r>
            <a:r>
              <a:rPr lang="tr-TR" b="1" dirty="0" err="1"/>
              <a:t>Analyze</a:t>
            </a:r>
            <a:r>
              <a:rPr lang="tr-TR" b="1" dirty="0" smtClean="0"/>
              <a:t>)</a:t>
            </a:r>
          </a:p>
          <a:p>
            <a:r>
              <a:rPr lang="tr-TR" dirty="0" smtClean="0"/>
              <a:t>Öğrenci</a:t>
            </a:r>
            <a:r>
              <a:rPr lang="tr-TR" dirty="0"/>
              <a:t>, mesajın içeriğini inceler: “Mesaj neyi söylüyor? Hangi iddiayı öne çıkarıyor? Hangi görseller veya ifadeler </a:t>
            </a:r>
            <a:r>
              <a:rPr lang="tr-TR" dirty="0" err="1"/>
              <a:t>kullanılmış?”Örneğin</a:t>
            </a:r>
            <a:r>
              <a:rPr lang="tr-TR" dirty="0"/>
              <a:t>: Paylaşımda büyük kırmızı yazılarla “Vitamin C hayat kurtarır!” ifadesi vurgulanmış</a:t>
            </a:r>
            <a:r>
              <a:rPr lang="tr-TR" dirty="0" smtClean="0"/>
              <a:t>.</a:t>
            </a:r>
          </a:p>
          <a:p>
            <a:r>
              <a:rPr lang="tr-TR" b="1" dirty="0" smtClean="0"/>
              <a:t>Amaç</a:t>
            </a:r>
            <a:r>
              <a:rPr lang="tr-TR" b="1" dirty="0"/>
              <a:t>: </a:t>
            </a:r>
            <a:r>
              <a:rPr lang="tr-TR" dirty="0"/>
              <a:t>Mesajın amaç, ton ve kullanılan tekniklerini anlamak.</a:t>
            </a:r>
          </a:p>
        </p:txBody>
      </p:sp>
    </p:spTree>
    <p:extLst>
      <p:ext uri="{BB962C8B-B14F-4D97-AF65-F5344CB8AC3E}">
        <p14:creationId xmlns:p14="http://schemas.microsoft.com/office/powerpoint/2010/main" val="636595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Somut bir örnek</a:t>
            </a:r>
            <a:endParaRPr lang="tr-TR" dirty="0"/>
          </a:p>
        </p:txBody>
      </p:sp>
      <p:sp>
        <p:nvSpPr>
          <p:cNvPr id="3" name="İçerik Yer Tutucusu 2"/>
          <p:cNvSpPr>
            <a:spLocks noGrp="1"/>
          </p:cNvSpPr>
          <p:nvPr>
            <p:ph idx="1"/>
          </p:nvPr>
        </p:nvSpPr>
        <p:spPr/>
        <p:txBody>
          <a:bodyPr/>
          <a:lstStyle/>
          <a:p>
            <a:r>
              <a:rPr lang="tr-TR" b="1" dirty="0"/>
              <a:t>3. Değerlendirme Becerisi (</a:t>
            </a:r>
            <a:r>
              <a:rPr lang="tr-TR" b="1" dirty="0" err="1"/>
              <a:t>Evaluate</a:t>
            </a:r>
            <a:r>
              <a:rPr lang="tr-TR" b="1" dirty="0" smtClean="0"/>
              <a:t>)</a:t>
            </a:r>
          </a:p>
          <a:p>
            <a:r>
              <a:rPr lang="tr-TR" dirty="0" smtClean="0"/>
              <a:t>Öğrenci</a:t>
            </a:r>
            <a:r>
              <a:rPr lang="tr-TR" dirty="0"/>
              <a:t>, mesajın doğruluğunu kontrol eder ve güvenilir kaynaklarla </a:t>
            </a:r>
            <a:r>
              <a:rPr lang="tr-TR" dirty="0" err="1"/>
              <a:t>karşılaştırır.Örneğin</a:t>
            </a:r>
            <a:r>
              <a:rPr lang="tr-TR" dirty="0"/>
              <a:t>: WHO ve CDC sitelerine bakarak “Vitamin C’nin COVID-19’u tamamen önlediğine dair bilimsel bir kanıt yok” sonucuna ulaşır</a:t>
            </a:r>
            <a:r>
              <a:rPr lang="tr-TR" dirty="0" smtClean="0"/>
              <a:t>.</a:t>
            </a:r>
          </a:p>
          <a:p>
            <a:r>
              <a:rPr lang="tr-TR" b="1" dirty="0" smtClean="0"/>
              <a:t>Amaç</a:t>
            </a:r>
            <a:r>
              <a:rPr lang="tr-TR" b="1" dirty="0"/>
              <a:t>: </a:t>
            </a:r>
            <a:r>
              <a:rPr lang="tr-TR" dirty="0"/>
              <a:t>Bilginin güvenilirliğini, doğruluğunu ve tarafsızlığını sorgulamak.</a:t>
            </a:r>
          </a:p>
        </p:txBody>
      </p:sp>
    </p:spTree>
    <p:extLst>
      <p:ext uri="{BB962C8B-B14F-4D97-AF65-F5344CB8AC3E}">
        <p14:creationId xmlns:p14="http://schemas.microsoft.com/office/powerpoint/2010/main" val="20626718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Somut bir örnek</a:t>
            </a:r>
            <a:endParaRPr lang="tr-TR" dirty="0"/>
          </a:p>
        </p:txBody>
      </p:sp>
      <p:sp>
        <p:nvSpPr>
          <p:cNvPr id="3" name="İçerik Yer Tutucusu 2"/>
          <p:cNvSpPr>
            <a:spLocks noGrp="1"/>
          </p:cNvSpPr>
          <p:nvPr>
            <p:ph idx="1"/>
          </p:nvPr>
        </p:nvSpPr>
        <p:spPr/>
        <p:txBody>
          <a:bodyPr/>
          <a:lstStyle/>
          <a:p>
            <a:r>
              <a:rPr lang="tr-TR" b="1" dirty="0"/>
              <a:t>4. Üretim Becerisi (</a:t>
            </a:r>
            <a:r>
              <a:rPr lang="tr-TR" b="1" dirty="0" err="1"/>
              <a:t>Create</a:t>
            </a:r>
            <a:r>
              <a:rPr lang="tr-TR" b="1" dirty="0"/>
              <a:t>/</a:t>
            </a:r>
            <a:r>
              <a:rPr lang="tr-TR" b="1" dirty="0" err="1"/>
              <a:t>Produce</a:t>
            </a:r>
            <a:r>
              <a:rPr lang="tr-TR" b="1" dirty="0" smtClean="0"/>
              <a:t>)</a:t>
            </a:r>
          </a:p>
          <a:p>
            <a:r>
              <a:rPr lang="tr-TR" dirty="0" smtClean="0"/>
              <a:t>Öğrenci</a:t>
            </a:r>
            <a:r>
              <a:rPr lang="tr-TR" dirty="0"/>
              <a:t>, doğru bilgiyi özetleyen veya yanlışı düzelten bir içerik üretir</a:t>
            </a:r>
            <a:r>
              <a:rPr lang="tr-TR" dirty="0" smtClean="0"/>
              <a:t>. Örneğin</a:t>
            </a:r>
            <a:r>
              <a:rPr lang="tr-TR" dirty="0"/>
              <a:t>: Sosyal medya için kısa bir grafik hazırlar: “Vitamin C bağışıklığı destekler ama COVID-19’u önlemez – Kaynak: WHO, 2025</a:t>
            </a:r>
            <a:r>
              <a:rPr lang="tr-TR" dirty="0" smtClean="0"/>
              <a:t>.”</a:t>
            </a:r>
          </a:p>
          <a:p>
            <a:r>
              <a:rPr lang="tr-TR" b="1" dirty="0" smtClean="0"/>
              <a:t>Amaç</a:t>
            </a:r>
            <a:r>
              <a:rPr lang="tr-TR" b="1" dirty="0"/>
              <a:t>: </a:t>
            </a:r>
            <a:r>
              <a:rPr lang="tr-TR" dirty="0"/>
              <a:t>Eleştirel bilgiyi kendi çalışmasıyla üretmek ve anlaşılır biçimde sunmak.</a:t>
            </a:r>
          </a:p>
        </p:txBody>
      </p:sp>
    </p:spTree>
    <p:extLst>
      <p:ext uri="{BB962C8B-B14F-4D97-AF65-F5344CB8AC3E}">
        <p14:creationId xmlns:p14="http://schemas.microsoft.com/office/powerpoint/2010/main" val="1170431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Somut bir örnek</a:t>
            </a:r>
            <a:endParaRPr lang="tr-TR" dirty="0"/>
          </a:p>
        </p:txBody>
      </p:sp>
      <p:sp>
        <p:nvSpPr>
          <p:cNvPr id="3" name="İçerik Yer Tutucusu 2"/>
          <p:cNvSpPr>
            <a:spLocks noGrp="1"/>
          </p:cNvSpPr>
          <p:nvPr>
            <p:ph idx="1"/>
          </p:nvPr>
        </p:nvSpPr>
        <p:spPr/>
        <p:txBody>
          <a:bodyPr/>
          <a:lstStyle/>
          <a:p>
            <a:r>
              <a:rPr lang="tr-TR" b="1" dirty="0"/>
              <a:t>5. Paylaşım Becerisi (</a:t>
            </a:r>
            <a:r>
              <a:rPr lang="tr-TR" b="1" dirty="0" err="1"/>
              <a:t>Share</a:t>
            </a:r>
            <a:r>
              <a:rPr lang="tr-TR" b="1" dirty="0" smtClean="0"/>
              <a:t>)</a:t>
            </a:r>
          </a:p>
          <a:p>
            <a:r>
              <a:rPr lang="tr-TR" dirty="0" smtClean="0"/>
              <a:t>Öğrenci</a:t>
            </a:r>
            <a:r>
              <a:rPr lang="tr-TR" dirty="0"/>
              <a:t>, hazırladığı doğru bilgi içerikli paylaşımı sosyal medyada veya sınıf tartışmasında sunar</a:t>
            </a:r>
            <a:r>
              <a:rPr lang="tr-TR" dirty="0" smtClean="0"/>
              <a:t>.</a:t>
            </a:r>
          </a:p>
          <a:p>
            <a:r>
              <a:rPr lang="tr-TR" b="1" dirty="0" smtClean="0"/>
              <a:t>Amaç</a:t>
            </a:r>
            <a:r>
              <a:rPr lang="tr-TR" b="1" dirty="0"/>
              <a:t>: </a:t>
            </a:r>
            <a:r>
              <a:rPr lang="tr-TR" dirty="0"/>
              <a:t>Bilgiyi etik ve etkili bir şekilde başkalarıyla paylaşmak, yanlış bilginin yayılmasını engellemek.</a:t>
            </a:r>
          </a:p>
        </p:txBody>
      </p:sp>
    </p:spTree>
    <p:extLst>
      <p:ext uri="{BB962C8B-B14F-4D97-AF65-F5344CB8AC3E}">
        <p14:creationId xmlns:p14="http://schemas.microsoft.com/office/powerpoint/2010/main" val="2220214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smtClean="0"/>
              <a:t>İletişim: Enformasyonun </a:t>
            </a:r>
            <a:r>
              <a:rPr lang="tr-TR" dirty="0"/>
              <a:t>kaynaktan alıcıya aktarılması süreci.</a:t>
            </a:r>
          </a:p>
          <a:p>
            <a:endParaRPr lang="tr-TR" dirty="0"/>
          </a:p>
          <a:p>
            <a:r>
              <a:rPr lang="tr-TR" dirty="0"/>
              <a:t>Medya bu iletişimi geniş kitlelere ulaştıran araçtır.</a:t>
            </a:r>
          </a:p>
          <a:p>
            <a:pPr marL="0" indent="0">
              <a:buNone/>
            </a:pPr>
            <a:r>
              <a:rPr lang="tr-TR" dirty="0"/>
              <a:t> </a:t>
            </a:r>
          </a:p>
          <a:p>
            <a:r>
              <a:rPr lang="tr-TR" dirty="0"/>
              <a:t>Kitle iletişimi: Bir kaynaktan çok sayıda kişiye yapılan iletişim (ör. televizyon haberleri).</a:t>
            </a:r>
          </a:p>
          <a:p>
            <a:endParaRPr lang="tr-TR" dirty="0"/>
          </a:p>
        </p:txBody>
      </p:sp>
    </p:spTree>
    <p:extLst>
      <p:ext uri="{BB962C8B-B14F-4D97-AF65-F5344CB8AC3E}">
        <p14:creationId xmlns:p14="http://schemas.microsoft.com/office/powerpoint/2010/main" val="2503713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Mesaj / </a:t>
            </a:r>
            <a:r>
              <a:rPr lang="tr-TR" dirty="0" smtClean="0"/>
              <a:t>İçerik: Medya </a:t>
            </a:r>
            <a:r>
              <a:rPr lang="tr-TR" dirty="0"/>
              <a:t>aracılığıyla aktarılan her türlü bilgi, düşünce, duygu ya da görsel-işitsel unsur.</a:t>
            </a:r>
          </a:p>
          <a:p>
            <a:pPr marL="0" indent="0">
              <a:buNone/>
            </a:pPr>
            <a:endParaRPr lang="tr-TR" dirty="0"/>
          </a:p>
          <a:p>
            <a:r>
              <a:rPr lang="tr-TR" dirty="0"/>
              <a:t>Her mesajın bir amacı, hedef kitlesi ve etkisi vardır.</a:t>
            </a:r>
          </a:p>
          <a:p>
            <a:endParaRPr lang="tr-TR" dirty="0"/>
          </a:p>
        </p:txBody>
      </p:sp>
    </p:spTree>
    <p:extLst>
      <p:ext uri="{BB962C8B-B14F-4D97-AF65-F5344CB8AC3E}">
        <p14:creationId xmlns:p14="http://schemas.microsoft.com/office/powerpoint/2010/main" val="385819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Kitle Kültürü ve Popüler </a:t>
            </a:r>
            <a:r>
              <a:rPr lang="tr-TR" dirty="0" smtClean="0"/>
              <a:t>Kültür: Medya</a:t>
            </a:r>
            <a:r>
              <a:rPr lang="tr-TR" dirty="0"/>
              <a:t>, yalnızca bilgi iletmez; aynı zamanda kültürü de şekillendirir.</a:t>
            </a:r>
          </a:p>
          <a:p>
            <a:pPr marL="0" indent="0">
              <a:buNone/>
            </a:pPr>
            <a:endParaRPr lang="tr-TR" dirty="0"/>
          </a:p>
          <a:p>
            <a:r>
              <a:rPr lang="tr-TR" dirty="0"/>
              <a:t>Popüler kültür ürünleri (diziler, reklamlar, sosyal medya trendleri) bireylerin yaşam tarzını etkiler.</a:t>
            </a:r>
          </a:p>
          <a:p>
            <a:endParaRPr lang="tr-TR" dirty="0"/>
          </a:p>
        </p:txBody>
      </p:sp>
    </p:spTree>
    <p:extLst>
      <p:ext uri="{BB962C8B-B14F-4D97-AF65-F5344CB8AC3E}">
        <p14:creationId xmlns:p14="http://schemas.microsoft.com/office/powerpoint/2010/main" val="2853627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Algı ve Algı Yönetimi</a:t>
            </a:r>
          </a:p>
          <a:p>
            <a:pPr marL="0" indent="0">
              <a:buNone/>
            </a:pPr>
            <a:endParaRPr lang="tr-TR" dirty="0"/>
          </a:p>
          <a:p>
            <a:r>
              <a:rPr lang="tr-TR" dirty="0"/>
              <a:t>Medya bireylerin dünyayı algılayış biçimini yönlendirebilir.</a:t>
            </a:r>
          </a:p>
          <a:p>
            <a:pPr marL="0" indent="0">
              <a:buNone/>
            </a:pPr>
            <a:r>
              <a:rPr lang="tr-TR" dirty="0"/>
              <a:t> </a:t>
            </a:r>
          </a:p>
          <a:p>
            <a:r>
              <a:rPr lang="tr-TR" dirty="0"/>
              <a:t>Haberlerin nasıl sunulduğu (başlık seçimi, görsel kullanımı, dil tonu) algıyı belirler.</a:t>
            </a:r>
          </a:p>
          <a:p>
            <a:endParaRPr lang="tr-TR" dirty="0"/>
          </a:p>
        </p:txBody>
      </p:sp>
    </p:spTree>
    <p:extLst>
      <p:ext uri="{BB962C8B-B14F-4D97-AF65-F5344CB8AC3E}">
        <p14:creationId xmlns:p14="http://schemas.microsoft.com/office/powerpoint/2010/main" val="3035375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Propaganda ve Manipülasyon</a:t>
            </a:r>
          </a:p>
          <a:p>
            <a:pPr marL="0" indent="0">
              <a:buNone/>
            </a:pPr>
            <a:endParaRPr lang="tr-TR" dirty="0"/>
          </a:p>
          <a:p>
            <a:r>
              <a:rPr lang="tr-TR" dirty="0"/>
              <a:t>Medya bazen tarafsız değil, yönlendirici olabilir</a:t>
            </a:r>
            <a:r>
              <a:rPr lang="tr-TR" dirty="0" smtClean="0"/>
              <a:t>.</a:t>
            </a:r>
          </a:p>
          <a:p>
            <a:pPr marL="0" indent="0">
              <a:buNone/>
            </a:pPr>
            <a:r>
              <a:rPr lang="tr-TR" dirty="0" smtClean="0"/>
              <a:t> </a:t>
            </a:r>
          </a:p>
          <a:p>
            <a:r>
              <a:rPr lang="tr-TR" dirty="0" smtClean="0"/>
              <a:t>Propaganda</a:t>
            </a:r>
            <a:r>
              <a:rPr lang="tr-TR" dirty="0"/>
              <a:t>: Belirli bir ideoloji ya da düşünceyi yayma amacı.</a:t>
            </a:r>
          </a:p>
          <a:p>
            <a:pPr marL="0" indent="0">
              <a:buNone/>
            </a:pPr>
            <a:r>
              <a:rPr lang="tr-TR" dirty="0"/>
              <a:t> </a:t>
            </a:r>
          </a:p>
          <a:p>
            <a:r>
              <a:rPr lang="tr-TR" dirty="0"/>
              <a:t>Manipülasyon: Bilgi çarpıtılarak insanların düşünce ve davranışlarını değiştirme süreci.</a:t>
            </a:r>
          </a:p>
          <a:p>
            <a:endParaRPr lang="tr-TR" dirty="0"/>
          </a:p>
        </p:txBody>
      </p:sp>
    </p:spTree>
    <p:extLst>
      <p:ext uri="{BB962C8B-B14F-4D97-AF65-F5344CB8AC3E}">
        <p14:creationId xmlns:p14="http://schemas.microsoft.com/office/powerpoint/2010/main" val="3357552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 Medya Okuryazarlığını Anlamadan Önce Bilinmesi Gereken Kavramlar</a:t>
            </a:r>
            <a:br>
              <a:rPr lang="tr-TR" dirty="0"/>
            </a:br>
            <a:endParaRPr lang="tr-TR" dirty="0"/>
          </a:p>
        </p:txBody>
      </p:sp>
      <p:sp>
        <p:nvSpPr>
          <p:cNvPr id="3" name="İçerik Yer Tutucusu 2"/>
          <p:cNvSpPr>
            <a:spLocks noGrp="1"/>
          </p:cNvSpPr>
          <p:nvPr>
            <p:ph idx="1"/>
          </p:nvPr>
        </p:nvSpPr>
        <p:spPr/>
        <p:txBody>
          <a:bodyPr>
            <a:normAutofit/>
          </a:bodyPr>
          <a:lstStyle/>
          <a:p>
            <a:r>
              <a:rPr lang="tr-TR" dirty="0"/>
              <a:t>Dezenformasyon ve Yanlış Bilgi</a:t>
            </a:r>
          </a:p>
          <a:p>
            <a:pPr marL="0" indent="0">
              <a:buNone/>
            </a:pPr>
            <a:endParaRPr lang="tr-TR" dirty="0"/>
          </a:p>
          <a:p>
            <a:r>
              <a:rPr lang="tr-TR" dirty="0"/>
              <a:t>Dezenformasyon: Kasıtlı olarak yayılan yanlış/yanıltıcı bilgi.</a:t>
            </a:r>
          </a:p>
          <a:p>
            <a:pPr marL="0" indent="0">
              <a:buNone/>
            </a:pPr>
            <a:r>
              <a:rPr lang="tr-TR" dirty="0"/>
              <a:t> </a:t>
            </a:r>
          </a:p>
          <a:p>
            <a:r>
              <a:rPr lang="tr-TR" dirty="0" err="1"/>
              <a:t>Misinformasyon</a:t>
            </a:r>
            <a:r>
              <a:rPr lang="tr-TR" dirty="0"/>
              <a:t>: Yanlış bilginin farkında olmadan paylaşılması.</a:t>
            </a:r>
          </a:p>
          <a:p>
            <a:pPr marL="0" indent="0">
              <a:buNone/>
            </a:pPr>
            <a:r>
              <a:rPr lang="tr-TR" dirty="0"/>
              <a:t> </a:t>
            </a:r>
          </a:p>
          <a:p>
            <a:r>
              <a:rPr lang="tr-TR" dirty="0"/>
              <a:t>Medya okuryazarlığı, bu ikisini ayırt etmeyi öğretir.</a:t>
            </a:r>
          </a:p>
          <a:p>
            <a:endParaRPr lang="tr-TR" dirty="0"/>
          </a:p>
        </p:txBody>
      </p:sp>
    </p:spTree>
    <p:extLst>
      <p:ext uri="{BB962C8B-B14F-4D97-AF65-F5344CB8AC3E}">
        <p14:creationId xmlns:p14="http://schemas.microsoft.com/office/powerpoint/2010/main" val="3665041948"/>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1388</Words>
  <Application>Microsoft Office PowerPoint</Application>
  <PresentationFormat>Geniş ekran</PresentationFormat>
  <Paragraphs>193</Paragraphs>
  <Slides>33</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33</vt:i4>
      </vt:variant>
    </vt:vector>
  </HeadingPairs>
  <TitlesOfParts>
    <vt:vector size="37" baseType="lpstr">
      <vt:lpstr>Arial</vt:lpstr>
      <vt:lpstr>Calibri</vt:lpstr>
      <vt:lpstr>Calibri Light</vt:lpstr>
      <vt:lpstr>Office Teması</vt:lpstr>
      <vt:lpstr>Medya Okuryazarlığı</vt:lpstr>
      <vt:lpstr>PowerPoint Sunusu</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Okuryazarlığını Anlamadan Önce Bilinmesi Gereken Kavramlar </vt:lpstr>
      <vt:lpstr>📌 Medya Okuryazarlığı Nedir? </vt:lpstr>
      <vt:lpstr>📌 Medya Okuryazarlığı Ne Değildir? </vt:lpstr>
      <vt:lpstr>PowerPoint Sunusu</vt:lpstr>
      <vt:lpstr>📌 Medya Okuryazarlığının İçerdiği Temel Beceriler</vt:lpstr>
      <vt:lpstr>📌 Medya Okuryazarlığının İçerdiği Temel Beceriler</vt:lpstr>
      <vt:lpstr>📌 Medya Okuryazarlığının İçerdiği Temel Beceriler</vt:lpstr>
      <vt:lpstr>📌 Medya Okuryazarlığının Boyutları</vt:lpstr>
      <vt:lpstr>📌 Medya Okuryazarlığının Boyutları</vt:lpstr>
      <vt:lpstr>📌 Medya Okuryazarlığının Boyutları</vt:lpstr>
      <vt:lpstr>📌 Medya Okuryazarlığının Boyutları</vt:lpstr>
      <vt:lpstr>📌 Medya Okuryazarlığının Boyutları</vt:lpstr>
      <vt:lpstr>📌 Medya Okuryazarlığının Önemi</vt:lpstr>
      <vt:lpstr>📌 Medya Okuryazarlığı ile İlişkili Bilişsel Beceriler</vt:lpstr>
      <vt:lpstr>📌 Medya Okuryazarlığı ile İlişkili Bilişsel Beceriler</vt:lpstr>
      <vt:lpstr>📌 Medya Okuryazarlığı ile İlişkili Bilişsel Beceriler</vt:lpstr>
      <vt:lpstr>📌 Hızlı ve Yavaş Düşünme</vt:lpstr>
      <vt:lpstr>Somut bir örnek</vt:lpstr>
      <vt:lpstr>Somut bir örnek</vt:lpstr>
      <vt:lpstr>Somut bir örnek</vt:lpstr>
      <vt:lpstr>Somut bir örnek</vt:lpstr>
      <vt:lpstr>Somut bir örnek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Medya Okuryazarlığı</dc:title>
  <dc:creator>Microsoft hesabı</dc:creator>
  <cp:lastModifiedBy>Microsoft hesabı</cp:lastModifiedBy>
  <cp:revision>20</cp:revision>
  <dcterms:created xsi:type="dcterms:W3CDTF">2025-09-23T11:24:03Z</dcterms:created>
  <dcterms:modified xsi:type="dcterms:W3CDTF">2025-09-24T12:30:38Z</dcterms:modified>
</cp:coreProperties>
</file>